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6858000" cx="12192000"/>
  <p:notesSz cx="6858000" cy="9144000"/>
  <p:embeddedFontLst>
    <p:embeddedFont>
      <p:font typeface="Work Sans Medium"/>
      <p:regular r:id="rId32"/>
      <p:bold r:id="rId33"/>
      <p:italic r:id="rId34"/>
      <p:boldItalic r:id="rId35"/>
    </p:embeddedFont>
    <p:embeddedFont>
      <p:font typeface="Work Sans"/>
      <p:regular r:id="rId36"/>
      <p:bold r:id="rId37"/>
      <p:italic r:id="rId38"/>
      <p:boldItalic r:id="rId39"/>
    </p:embeddedFont>
    <p:embeddedFont>
      <p:font typeface="Work Sans Light"/>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4" roundtripDataSignature="AMtx7mh7ATaYkNPTu7mUuHPBKEOQZwWG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WorkSansLight-regular.fntdata"/><Relationship Id="rId20" Type="http://schemas.openxmlformats.org/officeDocument/2006/relationships/slide" Target="slides/slide16.xml"/><Relationship Id="rId42" Type="http://schemas.openxmlformats.org/officeDocument/2006/relationships/font" Target="fonts/WorkSansLight-italic.fntdata"/><Relationship Id="rId41" Type="http://schemas.openxmlformats.org/officeDocument/2006/relationships/font" Target="fonts/WorkSansLight-bold.fntdata"/><Relationship Id="rId22" Type="http://schemas.openxmlformats.org/officeDocument/2006/relationships/slide" Target="slides/slide18.xml"/><Relationship Id="rId44" Type="http://customschemas.google.com/relationships/presentationmetadata" Target="metadata"/><Relationship Id="rId21" Type="http://schemas.openxmlformats.org/officeDocument/2006/relationships/slide" Target="slides/slide17.xml"/><Relationship Id="rId43" Type="http://schemas.openxmlformats.org/officeDocument/2006/relationships/font" Target="fonts/WorkSansLight-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WorkSansMedium-bold.fntdata"/><Relationship Id="rId10" Type="http://schemas.openxmlformats.org/officeDocument/2006/relationships/slide" Target="slides/slide6.xml"/><Relationship Id="rId32" Type="http://schemas.openxmlformats.org/officeDocument/2006/relationships/font" Target="fonts/WorkSansMedium-regular.fntdata"/><Relationship Id="rId13" Type="http://schemas.openxmlformats.org/officeDocument/2006/relationships/slide" Target="slides/slide9.xml"/><Relationship Id="rId35" Type="http://schemas.openxmlformats.org/officeDocument/2006/relationships/font" Target="fonts/WorkSansMedium-boldItalic.fntdata"/><Relationship Id="rId12" Type="http://schemas.openxmlformats.org/officeDocument/2006/relationships/slide" Target="slides/slide8.xml"/><Relationship Id="rId34" Type="http://schemas.openxmlformats.org/officeDocument/2006/relationships/font" Target="fonts/WorkSansMedium-italic.fntdata"/><Relationship Id="rId15" Type="http://schemas.openxmlformats.org/officeDocument/2006/relationships/slide" Target="slides/slide11.xml"/><Relationship Id="rId37" Type="http://schemas.openxmlformats.org/officeDocument/2006/relationships/font" Target="fonts/WorkSans-bold.fntdata"/><Relationship Id="rId14" Type="http://schemas.openxmlformats.org/officeDocument/2006/relationships/slide" Target="slides/slide10.xml"/><Relationship Id="rId36" Type="http://schemas.openxmlformats.org/officeDocument/2006/relationships/font" Target="fonts/WorkSans-regular.fntdata"/><Relationship Id="rId17" Type="http://schemas.openxmlformats.org/officeDocument/2006/relationships/slide" Target="slides/slide13.xml"/><Relationship Id="rId39" Type="http://schemas.openxmlformats.org/officeDocument/2006/relationships/font" Target="fonts/WorkSans-boldItalic.fntdata"/><Relationship Id="rId16" Type="http://schemas.openxmlformats.org/officeDocument/2006/relationships/slide" Target="slides/slide12.xml"/><Relationship Id="rId38" Type="http://schemas.openxmlformats.org/officeDocument/2006/relationships/font" Target="fonts/WorkSans-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e12442cbd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1e12442cbd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g1e12442cbd5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e12442cbd5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1e12442cbd5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g1e12442cbd5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e12442cbd5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g1e12442cbd5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g1e12442cbd5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dffee4ffba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g1dffee4ffba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g1dffee4ffba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p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p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183780f06b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183780f06b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2183780f06b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183780f06b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183780f06b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2183780f06b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183780f06b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183780f06b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2183780f06b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183780f06b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183780f06b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2183780f06b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183780f06b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183780f06b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2183780f06b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 name="Google Shape;11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dffee4ffba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g1dffee4ffba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g1dffee4ffba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dffee4ffba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g1dffee4ffba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g1dffee4ffba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dffee4ffba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g1dffee4ffba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g1dffee4ffba_0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dffee4ffba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g1dffee4ffba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g1dffee4ffba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dffee4ffba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g1dffee4ffba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g1dffee4ffba_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CO"/>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9"/>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1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1"/>
          <p:cNvSpPr/>
          <p:nvPr>
            <p:ph idx="2" type="pic"/>
          </p:nvPr>
        </p:nvSpPr>
        <p:spPr>
          <a:xfrm>
            <a:off x="5183188" y="987425"/>
            <a:ext cx="6172200" cy="4873625"/>
          </a:xfrm>
          <a:prstGeom prst="rect">
            <a:avLst/>
          </a:prstGeom>
          <a:noFill/>
          <a:ln>
            <a:noFill/>
          </a:ln>
        </p:spPr>
      </p:sp>
      <p:sp>
        <p:nvSpPr>
          <p:cNvPr id="80" name="Google Shape;80;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2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7" name="Shape 17"/>
        <p:cNvGrpSpPr/>
        <p:nvPr/>
      </p:nvGrpSpPr>
      <p:grpSpPr>
        <a:xfrm>
          <a:off x="0" y="0"/>
          <a:ext cx="0" cy="0"/>
          <a:chOff x="0" y="0"/>
          <a:chExt cx="0" cy="0"/>
        </a:xfrm>
      </p:grpSpPr>
      <p:pic>
        <p:nvPicPr>
          <p:cNvPr descr="Patrón de fondo&#10;&#10;Descripción generada automáticamente" id="18" name="Google Shape;18;p10"/>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9" name="Google Shape;19;p10"/>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5" name="Shape 25"/>
        <p:cNvGrpSpPr/>
        <p:nvPr/>
      </p:nvGrpSpPr>
      <p:grpSpPr>
        <a:xfrm>
          <a:off x="0" y="0"/>
          <a:ext cx="0" cy="0"/>
          <a:chOff x="0" y="0"/>
          <a:chExt cx="0" cy="0"/>
        </a:xfrm>
      </p:grpSpPr>
      <p:sp>
        <p:nvSpPr>
          <p:cNvPr id="26" name="Google Shape;26;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29" name="Shape 29"/>
        <p:cNvGrpSpPr/>
        <p:nvPr/>
      </p:nvGrpSpPr>
      <p:grpSpPr>
        <a:xfrm>
          <a:off x="0" y="0"/>
          <a:ext cx="0" cy="0"/>
          <a:chOff x="0" y="0"/>
          <a:chExt cx="0" cy="0"/>
        </a:xfrm>
      </p:grpSpPr>
      <p:pic>
        <p:nvPicPr>
          <p:cNvPr id="30" name="Google Shape;30;p12"/>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1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nvSpPr>
        <p:spPr>
          <a:xfrm>
            <a:off x="3386197" y="2475637"/>
            <a:ext cx="6453600" cy="1185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100"/>
              <a:buFont typeface="Arial"/>
              <a:buNone/>
            </a:pPr>
            <a:r>
              <a:rPr b="1" i="0" lang="es-CO" sz="7100" u="none" cap="none" strike="noStrike">
                <a:solidFill>
                  <a:srgbClr val="3F3F3F"/>
                </a:solidFill>
                <a:latin typeface="Work Sans"/>
                <a:ea typeface="Work Sans"/>
                <a:cs typeface="Work Sans"/>
                <a:sym typeface="Work Sans"/>
              </a:rPr>
              <a:t>TecEmpleo</a:t>
            </a:r>
            <a:endParaRPr b="1" i="0" sz="5700" u="none" cap="none" strike="noStrike">
              <a:solidFill>
                <a:srgbClr val="3F3F3F"/>
              </a:solidFill>
              <a:latin typeface="Work Sans"/>
              <a:ea typeface="Work Sans"/>
              <a:cs typeface="Work Sans"/>
              <a:sym typeface="Work Sans"/>
            </a:endParaRPr>
          </a:p>
        </p:txBody>
      </p:sp>
      <p:sp>
        <p:nvSpPr>
          <p:cNvPr id="102" name="Google Shape;102;p1"/>
          <p:cNvSpPr txBox="1"/>
          <p:nvPr/>
        </p:nvSpPr>
        <p:spPr>
          <a:xfrm>
            <a:off x="7543800" y="4238625"/>
            <a:ext cx="3791100" cy="116952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s-CO" sz="1800" u="none" cap="none" strike="noStrike">
                <a:solidFill>
                  <a:srgbClr val="202124"/>
                </a:solidFill>
                <a:latin typeface="arial"/>
                <a:ea typeface="arial"/>
                <a:cs typeface="arial"/>
                <a:sym typeface="arial"/>
              </a:rPr>
              <a:t>“No importa lo despacio que vayas, siempre y cuando no te detengas.”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s-CO" sz="1400" u="none" cap="none" strike="noStrike">
                <a:solidFill>
                  <a:srgbClr val="000000"/>
                </a:solidFill>
                <a:latin typeface="Arial"/>
                <a:ea typeface="Arial"/>
                <a:cs typeface="Arial"/>
                <a:sym typeface="Arial"/>
              </a:rPr>
            </a:b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1e12442cbd5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CO">
                <a:solidFill>
                  <a:schemeClr val="lt1"/>
                </a:solidFill>
                <a:latin typeface="Work Sans"/>
                <a:ea typeface="Work Sans"/>
                <a:cs typeface="Work Sans"/>
                <a:sym typeface="Work Sans"/>
              </a:rPr>
              <a:t>MAPA DE PROCESOS</a:t>
            </a:r>
            <a:endParaRPr>
              <a:solidFill>
                <a:schemeClr val="lt1"/>
              </a:solidFill>
              <a:latin typeface="Work Sans"/>
              <a:ea typeface="Work Sans"/>
              <a:cs typeface="Work Sans"/>
              <a:sym typeface="Work Sans"/>
            </a:endParaRPr>
          </a:p>
        </p:txBody>
      </p:sp>
      <p:sp>
        <p:nvSpPr>
          <p:cNvPr id="169" name="Google Shape;169;g1e12442cbd5_0_0"/>
          <p:cNvSpPr/>
          <p:nvPr/>
        </p:nvSpPr>
        <p:spPr>
          <a:xfrm>
            <a:off x="5943600" y="3276600"/>
            <a:ext cx="3804000" cy="380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70" name="Google Shape;170;g1e12442cbd5_0_0"/>
          <p:cNvPicPr preferRelativeResize="0"/>
          <p:nvPr/>
        </p:nvPicPr>
        <p:blipFill rotWithShape="1">
          <a:blip r:embed="rId3">
            <a:alphaModFix/>
          </a:blip>
          <a:srcRect b="10719" l="24519" r="23154" t="23599"/>
          <a:stretch/>
        </p:blipFill>
        <p:spPr>
          <a:xfrm>
            <a:off x="2194850" y="1533525"/>
            <a:ext cx="7136102" cy="50387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e12442cbd5_0_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CO">
                <a:solidFill>
                  <a:schemeClr val="lt1"/>
                </a:solidFill>
                <a:latin typeface="Work Sans"/>
                <a:ea typeface="Work Sans"/>
                <a:cs typeface="Work Sans"/>
                <a:sym typeface="Work Sans"/>
              </a:rPr>
              <a:t>REQUERIMIENTOS FUNCIONALES</a:t>
            </a:r>
            <a:endParaRPr>
              <a:solidFill>
                <a:schemeClr val="lt1"/>
              </a:solidFill>
              <a:latin typeface="Work Sans"/>
              <a:ea typeface="Work Sans"/>
              <a:cs typeface="Work Sans"/>
              <a:sym typeface="Work Sans"/>
            </a:endParaRPr>
          </a:p>
        </p:txBody>
      </p:sp>
      <p:sp>
        <p:nvSpPr>
          <p:cNvPr id="177" name="Google Shape;177;g1e12442cbd5_0_8"/>
          <p:cNvSpPr/>
          <p:nvPr/>
        </p:nvSpPr>
        <p:spPr>
          <a:xfrm>
            <a:off x="5943600" y="3276600"/>
            <a:ext cx="3804000" cy="380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8" name="Google Shape;178;g1e12442cbd5_0_8"/>
          <p:cNvSpPr txBox="1"/>
          <p:nvPr/>
        </p:nvSpPr>
        <p:spPr>
          <a:xfrm>
            <a:off x="1988200" y="2211125"/>
            <a:ext cx="8896800" cy="3150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O" sz="1200"/>
              <a:t>° Inicio de Sesión                                       ° </a:t>
            </a:r>
            <a:r>
              <a:rPr lang="es-CO" sz="1200">
                <a:solidFill>
                  <a:srgbClr val="000000"/>
                </a:solidFill>
              </a:rPr>
              <a:t>Pruebas psicotécnicas                  ° CRUD (sugerencia)                           </a:t>
            </a:r>
            <a:endParaRPr sz="1200"/>
          </a:p>
          <a:p>
            <a:pPr indent="0" lvl="0" marL="0" rtl="0" algn="l">
              <a:spcBef>
                <a:spcPts val="800"/>
              </a:spcBef>
              <a:spcAft>
                <a:spcPts val="0"/>
              </a:spcAft>
              <a:buClr>
                <a:srgbClr val="000000"/>
              </a:buClr>
              <a:buSzPts val="1100"/>
              <a:buFont typeface="Arial"/>
              <a:buNone/>
            </a:pPr>
            <a:r>
              <a:rPr lang="es-CO" sz="1200">
                <a:solidFill>
                  <a:srgbClr val="000000"/>
                </a:solidFill>
              </a:rPr>
              <a:t>° Registrar                                                  ° Filtración del puntaje                     ° Atencion al cliente</a:t>
            </a:r>
            <a:endParaRPr sz="1200">
              <a:solidFill>
                <a:srgbClr val="000000"/>
              </a:solidFill>
            </a:endParaRPr>
          </a:p>
          <a:p>
            <a:pPr indent="0" lvl="0" marL="0" rtl="0" algn="l">
              <a:spcBef>
                <a:spcPts val="800"/>
              </a:spcBef>
              <a:spcAft>
                <a:spcPts val="0"/>
              </a:spcAft>
              <a:buNone/>
            </a:pPr>
            <a:r>
              <a:rPr lang="es-CO" sz="1200">
                <a:solidFill>
                  <a:srgbClr val="000000"/>
                </a:solidFill>
              </a:rPr>
              <a:t>° CRUD (usuario)                                       ° Verificación del perfil                     ° Calificación</a:t>
            </a:r>
            <a:endParaRPr b="1" sz="1200">
              <a:solidFill>
                <a:srgbClr val="000000"/>
              </a:solidFill>
            </a:endParaRPr>
          </a:p>
          <a:p>
            <a:pPr indent="0" lvl="0" marL="0" rtl="0" algn="l">
              <a:spcBef>
                <a:spcPts val="800"/>
              </a:spcBef>
              <a:spcAft>
                <a:spcPts val="0"/>
              </a:spcAft>
              <a:buNone/>
            </a:pPr>
            <a:r>
              <a:rPr lang="es-CO" sz="1200">
                <a:solidFill>
                  <a:srgbClr val="000000"/>
                </a:solidFill>
              </a:rPr>
              <a:t>° CRUD (perfil)                                           ° Notificaciones                                          </a:t>
            </a:r>
            <a:r>
              <a:rPr b="1" lang="es-CO" sz="1200">
                <a:solidFill>
                  <a:srgbClr val="000000"/>
                </a:solidFill>
              </a:rPr>
              <a:t>INNOVACIÓN</a:t>
            </a:r>
            <a:endParaRPr b="1" sz="1200">
              <a:solidFill>
                <a:srgbClr val="000000"/>
              </a:solidFill>
            </a:endParaRPr>
          </a:p>
          <a:p>
            <a:pPr indent="0" lvl="0" marL="0" rtl="0" algn="l">
              <a:spcBef>
                <a:spcPts val="800"/>
              </a:spcBef>
              <a:spcAft>
                <a:spcPts val="0"/>
              </a:spcAft>
              <a:buNone/>
            </a:pPr>
            <a:r>
              <a:rPr lang="es-CO" sz="1200">
                <a:solidFill>
                  <a:srgbClr val="000000"/>
                </a:solidFill>
              </a:rPr>
              <a:t>° Categoría Vacantes                                 ° Contrato                     </a:t>
            </a:r>
            <a:endParaRPr sz="1200">
              <a:solidFill>
                <a:srgbClr val="000000"/>
              </a:solidFill>
            </a:endParaRPr>
          </a:p>
          <a:p>
            <a:pPr indent="0" lvl="0" marL="0" rtl="0" algn="l">
              <a:spcBef>
                <a:spcPts val="800"/>
              </a:spcBef>
              <a:spcAft>
                <a:spcPts val="0"/>
              </a:spcAft>
              <a:buNone/>
            </a:pPr>
            <a:r>
              <a:rPr lang="es-CO" sz="1200">
                <a:solidFill>
                  <a:srgbClr val="000000"/>
                </a:solidFill>
              </a:rPr>
              <a:t>° CRUD ( categorías)                                 ° Salarios           </a:t>
            </a:r>
            <a:endParaRPr sz="1200">
              <a:solidFill>
                <a:srgbClr val="000000"/>
              </a:solidFill>
            </a:endParaRPr>
          </a:p>
          <a:p>
            <a:pPr indent="0" lvl="0" marL="0" rtl="0" algn="l">
              <a:spcBef>
                <a:spcPts val="800"/>
              </a:spcBef>
              <a:spcAft>
                <a:spcPts val="0"/>
              </a:spcAft>
              <a:buNone/>
            </a:pPr>
            <a:r>
              <a:rPr lang="es-CO" sz="1200">
                <a:solidFill>
                  <a:srgbClr val="000000"/>
                </a:solidFill>
              </a:rPr>
              <a:t>° CRUD (vacantes)                                    ° Cronograma de empleados</a:t>
            </a:r>
            <a:endParaRPr sz="1200">
              <a:solidFill>
                <a:srgbClr val="000000"/>
              </a:solidFill>
            </a:endParaRPr>
          </a:p>
          <a:p>
            <a:pPr indent="0" lvl="0" marL="0" rtl="0" algn="l">
              <a:spcBef>
                <a:spcPts val="800"/>
              </a:spcBef>
              <a:spcAft>
                <a:spcPts val="0"/>
              </a:spcAft>
              <a:buNone/>
            </a:pPr>
            <a:r>
              <a:rPr lang="es-CO" sz="1200">
                <a:solidFill>
                  <a:srgbClr val="000000"/>
                </a:solidFill>
              </a:rPr>
              <a:t>° Postulación                                              ° Quien vio mi perfil</a:t>
            </a:r>
            <a:endParaRPr sz="1200">
              <a:solidFill>
                <a:srgbClr val="000000"/>
              </a:solidFill>
            </a:endParaRPr>
          </a:p>
          <a:p>
            <a:pPr indent="0" lvl="0" marL="0" rtl="0" algn="l">
              <a:spcBef>
                <a:spcPts val="800"/>
              </a:spcBef>
              <a:spcAft>
                <a:spcPts val="0"/>
              </a:spcAft>
              <a:buNone/>
            </a:pPr>
            <a:r>
              <a:rPr lang="es-CO" sz="1200">
                <a:solidFill>
                  <a:srgbClr val="000000"/>
                </a:solidFill>
              </a:rPr>
              <a:t>° CRUD (postulación)                                 ° Evaluación hoja de vida                       ° Chat privado</a:t>
            </a:r>
            <a:endParaRPr sz="1200">
              <a:solidFill>
                <a:srgbClr val="000000"/>
              </a:solidFill>
            </a:endParaRPr>
          </a:p>
          <a:p>
            <a:pPr indent="0" lvl="0" marL="0" rtl="0" algn="l">
              <a:spcBef>
                <a:spcPts val="800"/>
              </a:spcBef>
              <a:spcAft>
                <a:spcPts val="0"/>
              </a:spcAft>
              <a:buNone/>
            </a:pPr>
            <a:r>
              <a:rPr lang="es-CO" sz="1200">
                <a:solidFill>
                  <a:srgbClr val="000000"/>
                </a:solidFill>
              </a:rPr>
              <a:t>° Anexos de hoja de vida                            ° Ayuda al usuario                                  ° Presentación personal (video)</a:t>
            </a:r>
            <a:endParaRPr sz="1200">
              <a:solidFill>
                <a:srgbClr val="000000"/>
              </a:solidFill>
            </a:endParaRPr>
          </a:p>
          <a:p>
            <a:pPr indent="0" lvl="0" marL="0" rtl="0" algn="l">
              <a:spcBef>
                <a:spcPts val="800"/>
              </a:spcBef>
              <a:spcAft>
                <a:spcPts val="800"/>
              </a:spcAft>
              <a:buNone/>
            </a:pPr>
            <a:r>
              <a:rPr lang="es-CO" sz="1200">
                <a:solidFill>
                  <a:srgbClr val="000000"/>
                </a:solidFill>
              </a:rPr>
              <a:t>º CRUD (hoja de vida)                                ° Sugerencia de usuario    </a:t>
            </a:r>
            <a:r>
              <a:rPr lang="es-CO"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p:txBody>
      </p:sp>
      <p:pic>
        <p:nvPicPr>
          <p:cNvPr id="179" name="Google Shape;179;g1e12442cbd5_0_8"/>
          <p:cNvPicPr preferRelativeResize="0"/>
          <p:nvPr/>
        </p:nvPicPr>
        <p:blipFill>
          <a:blip r:embed="rId3">
            <a:alphaModFix/>
          </a:blip>
          <a:stretch>
            <a:fillRect/>
          </a:stretch>
        </p:blipFill>
        <p:spPr>
          <a:xfrm>
            <a:off x="7927475" y="3582550"/>
            <a:ext cx="733626" cy="7336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1e12442cbd5_0_18"/>
          <p:cNvSpPr txBox="1"/>
          <p:nvPr>
            <p:ph type="title"/>
          </p:nvPr>
        </p:nvSpPr>
        <p:spPr>
          <a:xfrm>
            <a:off x="459400" y="3252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CO">
                <a:solidFill>
                  <a:schemeClr val="lt1"/>
                </a:solidFill>
                <a:latin typeface="Work Sans"/>
                <a:ea typeface="Work Sans"/>
                <a:cs typeface="Work Sans"/>
                <a:sym typeface="Work Sans"/>
              </a:rPr>
              <a:t>REQUERIMIENTOS NO FUNCIONALES</a:t>
            </a:r>
            <a:endParaRPr>
              <a:solidFill>
                <a:schemeClr val="lt1"/>
              </a:solidFill>
              <a:latin typeface="Work Sans"/>
              <a:ea typeface="Work Sans"/>
              <a:cs typeface="Work Sans"/>
              <a:sym typeface="Work Sans"/>
            </a:endParaRPr>
          </a:p>
        </p:txBody>
      </p:sp>
      <p:sp>
        <p:nvSpPr>
          <p:cNvPr id="186" name="Google Shape;186;g1e12442cbd5_0_18"/>
          <p:cNvSpPr/>
          <p:nvPr/>
        </p:nvSpPr>
        <p:spPr>
          <a:xfrm>
            <a:off x="5943600" y="3276600"/>
            <a:ext cx="3804000" cy="380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7" name="Google Shape;187;g1e12442cbd5_0_18"/>
          <p:cNvSpPr txBox="1"/>
          <p:nvPr/>
        </p:nvSpPr>
        <p:spPr>
          <a:xfrm>
            <a:off x="1988200" y="2211125"/>
            <a:ext cx="8896800" cy="2862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s-CO" sz="1200"/>
              <a:t>RNF01 Perceptible                                                                                          RNF02 Operable</a:t>
            </a:r>
            <a:endParaRPr sz="1200"/>
          </a:p>
          <a:p>
            <a:pPr indent="0" lvl="0" marL="0" rtl="0" algn="l">
              <a:spcBef>
                <a:spcPts val="800"/>
              </a:spcBef>
              <a:spcAft>
                <a:spcPts val="0"/>
              </a:spcAft>
              <a:buClr>
                <a:schemeClr val="dk1"/>
              </a:buClr>
              <a:buSzPts val="1100"/>
              <a:buFont typeface="Arial"/>
              <a:buNone/>
            </a:pPr>
            <a:r>
              <a:rPr lang="es-CO" sz="1200"/>
              <a:t>RNF03 Comprensible                                                                                      RNF04 Robuztes</a:t>
            </a:r>
            <a:endParaRPr sz="1200"/>
          </a:p>
          <a:p>
            <a:pPr indent="0" lvl="0" marL="0" rtl="0" algn="l">
              <a:spcBef>
                <a:spcPts val="800"/>
              </a:spcBef>
              <a:spcAft>
                <a:spcPts val="0"/>
              </a:spcAft>
              <a:buClr>
                <a:schemeClr val="dk1"/>
              </a:buClr>
              <a:buSzPts val="1100"/>
              <a:buFont typeface="Arial"/>
              <a:buNone/>
            </a:pPr>
            <a:r>
              <a:rPr lang="es-CO" sz="1200"/>
              <a:t>RNF05 Escabilidad                                                                                          RNF06 Mantenibilidad</a:t>
            </a:r>
            <a:endParaRPr sz="1200"/>
          </a:p>
          <a:p>
            <a:pPr indent="0" lvl="0" marL="0" rtl="0" algn="l">
              <a:spcBef>
                <a:spcPts val="800"/>
              </a:spcBef>
              <a:spcAft>
                <a:spcPts val="0"/>
              </a:spcAft>
              <a:buNone/>
            </a:pPr>
            <a:r>
              <a:rPr lang="es-CO" sz="1200"/>
              <a:t>RNF07 Rendimiento                                                                                        RNF08 Espacio de almacenamiento</a:t>
            </a:r>
            <a:endParaRPr sz="1200"/>
          </a:p>
          <a:p>
            <a:pPr indent="0" lvl="0" marL="0" rtl="0" algn="l">
              <a:spcBef>
                <a:spcPts val="800"/>
              </a:spcBef>
              <a:spcAft>
                <a:spcPts val="0"/>
              </a:spcAft>
              <a:buClr>
                <a:schemeClr val="dk1"/>
              </a:buClr>
              <a:buSzPts val="1100"/>
              <a:buFont typeface="Arial"/>
              <a:buNone/>
            </a:pPr>
            <a:r>
              <a:rPr lang="es-CO" sz="1200"/>
              <a:t>RNF09 Fiabilidad                                                                                             RNF010 Seguridad</a:t>
            </a:r>
            <a:endParaRPr sz="1200"/>
          </a:p>
          <a:p>
            <a:pPr indent="0" lvl="0" marL="0" rtl="0" algn="l">
              <a:spcBef>
                <a:spcPts val="800"/>
              </a:spcBef>
              <a:spcAft>
                <a:spcPts val="0"/>
              </a:spcAft>
              <a:buClr>
                <a:schemeClr val="dk1"/>
              </a:buClr>
              <a:buSzPts val="1100"/>
              <a:buFont typeface="Arial"/>
              <a:buNone/>
            </a:pPr>
            <a:r>
              <a:rPr lang="es-CO" sz="1200"/>
              <a:t>RNF011 Control de errores                                                                              RNF012 Restricciones</a:t>
            </a:r>
            <a:endParaRPr sz="1200"/>
          </a:p>
          <a:p>
            <a:pPr indent="0" lvl="0" marL="0" rtl="0" algn="l">
              <a:spcBef>
                <a:spcPts val="800"/>
              </a:spcBef>
              <a:spcAft>
                <a:spcPts val="0"/>
              </a:spcAft>
              <a:buClr>
                <a:schemeClr val="dk1"/>
              </a:buClr>
              <a:buSzPts val="1100"/>
              <a:buFont typeface="Arial"/>
              <a:buNone/>
            </a:pPr>
            <a:r>
              <a:rPr lang="es-CO" sz="1200"/>
              <a:t>RNF013 Exactitud                                                                                            RNF014 Restriccion de lenguajes o herramientas</a:t>
            </a:r>
            <a:endParaRPr sz="1200"/>
          </a:p>
          <a:p>
            <a:pPr indent="0" lvl="0" marL="0" rtl="0" algn="l">
              <a:spcBef>
                <a:spcPts val="800"/>
              </a:spcBef>
              <a:spcAft>
                <a:spcPts val="0"/>
              </a:spcAft>
              <a:buClr>
                <a:schemeClr val="dk1"/>
              </a:buClr>
              <a:buSzPts val="1100"/>
              <a:buFont typeface="Arial"/>
              <a:buNone/>
            </a:pPr>
            <a:r>
              <a:rPr lang="es-CO" sz="1200"/>
              <a:t>RNF015 Restricciones de diseño</a:t>
            </a:r>
            <a:endParaRPr sz="1200"/>
          </a:p>
          <a:p>
            <a:pPr indent="0" lvl="0" marL="0" rtl="0" algn="l">
              <a:spcBef>
                <a:spcPts val="800"/>
              </a:spcBef>
              <a:spcAft>
                <a:spcPts val="0"/>
              </a:spcAft>
              <a:buClr>
                <a:schemeClr val="dk1"/>
              </a:buClr>
              <a:buSzPts val="1100"/>
              <a:buFont typeface="Arial"/>
              <a:buNone/>
            </a:pPr>
            <a:r>
              <a:t/>
            </a:r>
            <a:endParaRPr sz="1200"/>
          </a:p>
          <a:p>
            <a:pPr indent="0" lvl="0" marL="0" rtl="0" algn="l">
              <a:spcBef>
                <a:spcPts val="800"/>
              </a:spcBef>
              <a:spcAft>
                <a:spcPts val="800"/>
              </a:spcAft>
              <a:buNone/>
            </a:pPr>
            <a:r>
              <a:rPr lang="es-CO"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1dffee4ffba_0_36"/>
          <p:cNvSpPr txBox="1"/>
          <p:nvPr>
            <p:ph type="title"/>
          </p:nvPr>
        </p:nvSpPr>
        <p:spPr>
          <a:xfrm>
            <a:off x="629225" y="232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CO" sz="4600">
                <a:solidFill>
                  <a:schemeClr val="lt1"/>
                </a:solidFill>
              </a:rPr>
              <a:t>CRUD  DEL PROYECTO “VACANTES”</a:t>
            </a:r>
            <a:endParaRPr sz="4600">
              <a:solidFill>
                <a:schemeClr val="lt1"/>
              </a:solidFill>
            </a:endParaRPr>
          </a:p>
        </p:txBody>
      </p:sp>
      <p:sp>
        <p:nvSpPr>
          <p:cNvPr id="194" name="Google Shape;194;g1dffee4ffba_0_36"/>
          <p:cNvSpPr txBox="1"/>
          <p:nvPr/>
        </p:nvSpPr>
        <p:spPr>
          <a:xfrm>
            <a:off x="9002975" y="4204375"/>
            <a:ext cx="152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95" name="Google Shape;195;g1dffee4ffba_0_36"/>
          <p:cNvPicPr preferRelativeResize="0"/>
          <p:nvPr/>
        </p:nvPicPr>
        <p:blipFill rotWithShape="1">
          <a:blip r:embed="rId3">
            <a:alphaModFix/>
          </a:blip>
          <a:srcRect b="3408" l="0" r="0" t="0"/>
          <a:stretch/>
        </p:blipFill>
        <p:spPr>
          <a:xfrm>
            <a:off x="1479262" y="1655480"/>
            <a:ext cx="8815526" cy="478970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
          <p:cNvSpPr txBox="1"/>
          <p:nvPr>
            <p:ph type="title"/>
          </p:nvPr>
        </p:nvSpPr>
        <p:spPr>
          <a:xfrm>
            <a:off x="629225" y="232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CO" sz="4600">
                <a:solidFill>
                  <a:schemeClr val="lt1"/>
                </a:solidFill>
              </a:rPr>
              <a:t>CRUD  DEL PROYECTO “VACANTES”</a:t>
            </a:r>
            <a:endParaRPr sz="4600">
              <a:solidFill>
                <a:schemeClr val="lt1"/>
              </a:solidFill>
            </a:endParaRPr>
          </a:p>
        </p:txBody>
      </p:sp>
      <p:sp>
        <p:nvSpPr>
          <p:cNvPr id="202" name="Google Shape;202;p4"/>
          <p:cNvSpPr txBox="1"/>
          <p:nvPr/>
        </p:nvSpPr>
        <p:spPr>
          <a:xfrm>
            <a:off x="9002975" y="4204375"/>
            <a:ext cx="152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03" name="Google Shape;203;p4"/>
          <p:cNvPicPr preferRelativeResize="0"/>
          <p:nvPr/>
        </p:nvPicPr>
        <p:blipFill rotWithShape="1">
          <a:blip r:embed="rId3">
            <a:alphaModFix/>
          </a:blip>
          <a:srcRect b="4329" l="0" r="0" t="0"/>
          <a:stretch/>
        </p:blipFill>
        <p:spPr>
          <a:xfrm>
            <a:off x="1120702" y="1557825"/>
            <a:ext cx="9532645" cy="51299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6"/>
          <p:cNvSpPr txBox="1"/>
          <p:nvPr>
            <p:ph type="title"/>
          </p:nvPr>
        </p:nvSpPr>
        <p:spPr>
          <a:xfrm>
            <a:off x="629225" y="232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CO" sz="4600">
                <a:solidFill>
                  <a:schemeClr val="lt1"/>
                </a:solidFill>
              </a:rPr>
              <a:t>CRUD  DEL PROYECTO “VACANTES”</a:t>
            </a:r>
            <a:endParaRPr sz="4600">
              <a:solidFill>
                <a:schemeClr val="lt1"/>
              </a:solidFill>
            </a:endParaRPr>
          </a:p>
        </p:txBody>
      </p:sp>
      <p:sp>
        <p:nvSpPr>
          <p:cNvPr id="210" name="Google Shape;210;p6"/>
          <p:cNvSpPr txBox="1"/>
          <p:nvPr/>
        </p:nvSpPr>
        <p:spPr>
          <a:xfrm>
            <a:off x="9002975" y="4204375"/>
            <a:ext cx="152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11" name="Google Shape;211;p6"/>
          <p:cNvPicPr preferRelativeResize="0"/>
          <p:nvPr/>
        </p:nvPicPr>
        <p:blipFill rotWithShape="1">
          <a:blip r:embed="rId3">
            <a:alphaModFix/>
          </a:blip>
          <a:srcRect b="3385" l="0" r="0" t="0"/>
          <a:stretch/>
        </p:blipFill>
        <p:spPr>
          <a:xfrm>
            <a:off x="1186299" y="1557825"/>
            <a:ext cx="9401452" cy="510932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4"/>
          <p:cNvSpPr txBox="1"/>
          <p:nvPr>
            <p:ph type="title"/>
          </p:nvPr>
        </p:nvSpPr>
        <p:spPr>
          <a:xfrm>
            <a:off x="629225" y="232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CO" sz="4600">
                <a:solidFill>
                  <a:schemeClr val="lt1"/>
                </a:solidFill>
              </a:rPr>
              <a:t>CRUD  DEL PROYECTO “VACANTES”</a:t>
            </a:r>
            <a:endParaRPr sz="4600">
              <a:solidFill>
                <a:schemeClr val="lt1"/>
              </a:solidFill>
            </a:endParaRPr>
          </a:p>
        </p:txBody>
      </p:sp>
      <p:sp>
        <p:nvSpPr>
          <p:cNvPr id="218" name="Google Shape;218;p24"/>
          <p:cNvSpPr txBox="1"/>
          <p:nvPr/>
        </p:nvSpPr>
        <p:spPr>
          <a:xfrm>
            <a:off x="9002975" y="4204375"/>
            <a:ext cx="152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19" name="Google Shape;219;p24"/>
          <p:cNvPicPr preferRelativeResize="0"/>
          <p:nvPr/>
        </p:nvPicPr>
        <p:blipFill rotWithShape="1">
          <a:blip r:embed="rId3">
            <a:alphaModFix/>
          </a:blip>
          <a:srcRect b="3385" l="0" r="0" t="0"/>
          <a:stretch/>
        </p:blipFill>
        <p:spPr>
          <a:xfrm>
            <a:off x="839375" y="1461175"/>
            <a:ext cx="10095299" cy="530360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629225" y="232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CO" sz="4600">
                <a:solidFill>
                  <a:schemeClr val="lt1"/>
                </a:solidFill>
              </a:rPr>
              <a:t>CRUD  DEL PROYECTO “BASE DE DATOS”</a:t>
            </a:r>
            <a:endParaRPr sz="4600">
              <a:solidFill>
                <a:schemeClr val="lt1"/>
              </a:solidFill>
            </a:endParaRPr>
          </a:p>
        </p:txBody>
      </p:sp>
      <p:sp>
        <p:nvSpPr>
          <p:cNvPr id="226" name="Google Shape;226;p25"/>
          <p:cNvSpPr txBox="1"/>
          <p:nvPr/>
        </p:nvSpPr>
        <p:spPr>
          <a:xfrm>
            <a:off x="9002975" y="4204375"/>
            <a:ext cx="152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27" name="Google Shape;227;p25"/>
          <p:cNvPicPr preferRelativeResize="0"/>
          <p:nvPr/>
        </p:nvPicPr>
        <p:blipFill rotWithShape="1">
          <a:blip r:embed="rId3">
            <a:alphaModFix/>
          </a:blip>
          <a:srcRect b="43560" l="12670" r="40729" t="28219"/>
          <a:stretch/>
        </p:blipFill>
        <p:spPr>
          <a:xfrm>
            <a:off x="2671988" y="2461334"/>
            <a:ext cx="6848023" cy="233260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6"/>
          <p:cNvSpPr txBox="1"/>
          <p:nvPr>
            <p:ph type="title"/>
          </p:nvPr>
        </p:nvSpPr>
        <p:spPr>
          <a:xfrm>
            <a:off x="629225" y="232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CO" sz="4600">
                <a:solidFill>
                  <a:schemeClr val="lt1"/>
                </a:solidFill>
              </a:rPr>
              <a:t>CRUD  DEL PROYECTO “HOJA DE VIDA”</a:t>
            </a:r>
            <a:endParaRPr sz="4600">
              <a:solidFill>
                <a:schemeClr val="lt1"/>
              </a:solidFill>
            </a:endParaRPr>
          </a:p>
        </p:txBody>
      </p:sp>
      <p:sp>
        <p:nvSpPr>
          <p:cNvPr id="234" name="Google Shape;234;p26"/>
          <p:cNvSpPr txBox="1"/>
          <p:nvPr/>
        </p:nvSpPr>
        <p:spPr>
          <a:xfrm>
            <a:off x="9002975" y="4204375"/>
            <a:ext cx="152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35" name="Google Shape;235;p26"/>
          <p:cNvPicPr preferRelativeResize="0"/>
          <p:nvPr/>
        </p:nvPicPr>
        <p:blipFill rotWithShape="1">
          <a:blip r:embed="rId3">
            <a:alphaModFix/>
          </a:blip>
          <a:srcRect b="5759" l="0" r="1407" t="0"/>
          <a:stretch/>
        </p:blipFill>
        <p:spPr>
          <a:xfrm>
            <a:off x="1018828" y="1557825"/>
            <a:ext cx="9736394" cy="523493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7"/>
          <p:cNvSpPr txBox="1"/>
          <p:nvPr>
            <p:ph type="title"/>
          </p:nvPr>
        </p:nvSpPr>
        <p:spPr>
          <a:xfrm>
            <a:off x="629225" y="232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CO" sz="4600">
                <a:solidFill>
                  <a:schemeClr val="lt1"/>
                </a:solidFill>
              </a:rPr>
              <a:t>CRUD  DEL PROYECTO “HOJA DE VIDA”</a:t>
            </a:r>
            <a:endParaRPr sz="4600">
              <a:solidFill>
                <a:schemeClr val="lt1"/>
              </a:solidFill>
            </a:endParaRPr>
          </a:p>
        </p:txBody>
      </p:sp>
      <p:sp>
        <p:nvSpPr>
          <p:cNvPr id="242" name="Google Shape;242;p27"/>
          <p:cNvSpPr txBox="1"/>
          <p:nvPr/>
        </p:nvSpPr>
        <p:spPr>
          <a:xfrm>
            <a:off x="9002975" y="4204375"/>
            <a:ext cx="152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43" name="Google Shape;243;p27"/>
          <p:cNvPicPr preferRelativeResize="0"/>
          <p:nvPr/>
        </p:nvPicPr>
        <p:blipFill rotWithShape="1">
          <a:blip r:embed="rId3">
            <a:alphaModFix/>
          </a:blip>
          <a:srcRect b="5630" l="0" r="0" t="0"/>
          <a:stretch/>
        </p:blipFill>
        <p:spPr>
          <a:xfrm>
            <a:off x="942163" y="1579517"/>
            <a:ext cx="9889724" cy="52497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
          <p:cNvSpPr txBox="1"/>
          <p:nvPr/>
        </p:nvSpPr>
        <p:spPr>
          <a:xfrm>
            <a:off x="4095752" y="2247901"/>
            <a:ext cx="4727700" cy="22467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s-CO" sz="2300" u="none" cap="none" strike="noStrike">
                <a:solidFill>
                  <a:schemeClr val="dk1"/>
                </a:solidFill>
                <a:latin typeface="Calibri"/>
                <a:ea typeface="Calibri"/>
                <a:cs typeface="Calibri"/>
                <a:sym typeface="Calibri"/>
              </a:rPr>
              <a:t>Jesús Santiago Castillo Moyano</a:t>
            </a:r>
            <a:endParaRPr/>
          </a:p>
          <a:p>
            <a:pPr indent="0" lvl="0" marL="0" marR="0" rtl="0" algn="l">
              <a:lnSpc>
                <a:spcPct val="100000"/>
              </a:lnSpc>
              <a:spcBef>
                <a:spcPts val="0"/>
              </a:spcBef>
              <a:spcAft>
                <a:spcPts val="0"/>
              </a:spcAft>
              <a:buClr>
                <a:schemeClr val="dk1"/>
              </a:buClr>
              <a:buSzPts val="1100"/>
              <a:buFont typeface="Arial"/>
              <a:buNone/>
            </a:pPr>
            <a:r>
              <a:rPr b="0" i="0" lang="es-CO" sz="2300" u="none" cap="none" strike="noStrike">
                <a:solidFill>
                  <a:schemeClr val="dk1"/>
                </a:solidFill>
                <a:latin typeface="Calibri"/>
                <a:ea typeface="Calibri"/>
                <a:cs typeface="Calibri"/>
                <a:sym typeface="Calibri"/>
              </a:rPr>
              <a:t>Juan Carlos Pardo Gómez</a:t>
            </a:r>
            <a:endParaRPr/>
          </a:p>
          <a:p>
            <a:pPr indent="0" lvl="0" marL="0" marR="0" rtl="0" algn="l">
              <a:lnSpc>
                <a:spcPct val="100000"/>
              </a:lnSpc>
              <a:spcBef>
                <a:spcPts val="0"/>
              </a:spcBef>
              <a:spcAft>
                <a:spcPts val="0"/>
              </a:spcAft>
              <a:buClr>
                <a:schemeClr val="dk1"/>
              </a:buClr>
              <a:buSzPts val="1100"/>
              <a:buFont typeface="Arial"/>
              <a:buNone/>
            </a:pPr>
            <a:r>
              <a:rPr b="0" i="0" lang="es-CO" sz="2300" u="none" cap="none" strike="noStrike">
                <a:solidFill>
                  <a:schemeClr val="dk1"/>
                </a:solidFill>
                <a:latin typeface="Calibri"/>
                <a:ea typeface="Calibri"/>
                <a:cs typeface="Calibri"/>
                <a:sym typeface="Calibri"/>
              </a:rPr>
              <a:t>Jhonatan Julián Moreno Sabogal</a:t>
            </a:r>
            <a:endParaRPr/>
          </a:p>
          <a:p>
            <a:pPr indent="0" lvl="0" marL="0" marR="0" rtl="0" algn="l">
              <a:lnSpc>
                <a:spcPct val="100000"/>
              </a:lnSpc>
              <a:spcBef>
                <a:spcPts val="0"/>
              </a:spcBef>
              <a:spcAft>
                <a:spcPts val="0"/>
              </a:spcAft>
              <a:buClr>
                <a:schemeClr val="dk1"/>
              </a:buClr>
              <a:buSzPts val="1100"/>
              <a:buFont typeface="Arial"/>
              <a:buNone/>
            </a:pPr>
            <a:r>
              <a:rPr b="0" i="0" lang="es-CO" sz="2300" u="none" cap="none" strike="noStrike">
                <a:solidFill>
                  <a:schemeClr val="dk1"/>
                </a:solidFill>
                <a:latin typeface="Calibri"/>
                <a:ea typeface="Calibri"/>
                <a:cs typeface="Calibri"/>
                <a:sym typeface="Calibri"/>
              </a:rPr>
              <a:t>Kevin David Prens Moreno</a:t>
            </a:r>
            <a:endParaRPr/>
          </a:p>
          <a:p>
            <a:pPr indent="0" lvl="0" marL="0" marR="0" rtl="0" algn="l">
              <a:lnSpc>
                <a:spcPct val="100000"/>
              </a:lnSpc>
              <a:spcBef>
                <a:spcPts val="0"/>
              </a:spcBef>
              <a:spcAft>
                <a:spcPts val="0"/>
              </a:spcAft>
              <a:buClr>
                <a:schemeClr val="dk1"/>
              </a:buClr>
              <a:buSzPts val="1100"/>
              <a:buFont typeface="Arial"/>
              <a:buNone/>
            </a:pPr>
            <a:r>
              <a:rPr b="0" i="0" lang="es-CO" sz="2300" u="none" cap="none" strike="noStrike">
                <a:solidFill>
                  <a:schemeClr val="dk1"/>
                </a:solidFill>
                <a:latin typeface="Calibri"/>
                <a:ea typeface="Calibri"/>
                <a:cs typeface="Calibri"/>
                <a:sym typeface="Calibri"/>
              </a:rPr>
              <a:t>Santiago Moya Aconcha</a:t>
            </a:r>
            <a:endParaRPr/>
          </a:p>
          <a:p>
            <a:pPr indent="0" lvl="0" marL="0" marR="0" rtl="0" algn="l">
              <a:lnSpc>
                <a:spcPct val="100000"/>
              </a:lnSpc>
              <a:spcBef>
                <a:spcPts val="0"/>
              </a:spcBef>
              <a:spcAft>
                <a:spcPts val="0"/>
              </a:spcAft>
              <a:buClr>
                <a:schemeClr val="dk1"/>
              </a:buClr>
              <a:buSzPts val="1100"/>
              <a:buFont typeface="Arial"/>
              <a:buNone/>
            </a:pPr>
            <a:r>
              <a:t/>
            </a:r>
            <a:endParaRPr b="0" i="0" sz="2500" u="none" cap="none" strike="noStrike">
              <a:solidFill>
                <a:schemeClr val="dk1"/>
              </a:solidFill>
              <a:latin typeface="Work Sans Light"/>
              <a:ea typeface="Work Sans Light"/>
              <a:cs typeface="Work Sans Light"/>
              <a:sym typeface="Work Sans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8"/>
          <p:cNvSpPr txBox="1"/>
          <p:nvPr>
            <p:ph type="title"/>
          </p:nvPr>
        </p:nvSpPr>
        <p:spPr>
          <a:xfrm>
            <a:off x="629225" y="232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CO" sz="4600">
                <a:solidFill>
                  <a:schemeClr val="lt1"/>
                </a:solidFill>
              </a:rPr>
              <a:t>CRUD  DEL PROYECTO “HOJA DE VIDA”</a:t>
            </a:r>
            <a:endParaRPr sz="4600">
              <a:solidFill>
                <a:schemeClr val="lt1"/>
              </a:solidFill>
            </a:endParaRPr>
          </a:p>
        </p:txBody>
      </p:sp>
      <p:sp>
        <p:nvSpPr>
          <p:cNvPr id="250" name="Google Shape;250;p28"/>
          <p:cNvSpPr txBox="1"/>
          <p:nvPr/>
        </p:nvSpPr>
        <p:spPr>
          <a:xfrm>
            <a:off x="9002975" y="4204375"/>
            <a:ext cx="152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51" name="Google Shape;251;p28"/>
          <p:cNvPicPr preferRelativeResize="0"/>
          <p:nvPr/>
        </p:nvPicPr>
        <p:blipFill rotWithShape="1">
          <a:blip r:embed="rId3">
            <a:alphaModFix/>
          </a:blip>
          <a:srcRect b="3385" l="0" r="0" t="0"/>
          <a:stretch/>
        </p:blipFill>
        <p:spPr>
          <a:xfrm>
            <a:off x="1026500" y="1519379"/>
            <a:ext cx="9721049" cy="528300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9"/>
          <p:cNvSpPr txBox="1"/>
          <p:nvPr>
            <p:ph type="title"/>
          </p:nvPr>
        </p:nvSpPr>
        <p:spPr>
          <a:xfrm>
            <a:off x="629225" y="232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CO" sz="4600">
                <a:solidFill>
                  <a:schemeClr val="lt1"/>
                </a:solidFill>
              </a:rPr>
              <a:t>CRUD  DEL PROYECTO “HOJA DE VIDA”</a:t>
            </a:r>
            <a:endParaRPr sz="4600">
              <a:solidFill>
                <a:schemeClr val="lt1"/>
              </a:solidFill>
            </a:endParaRPr>
          </a:p>
        </p:txBody>
      </p:sp>
      <p:sp>
        <p:nvSpPr>
          <p:cNvPr id="258" name="Google Shape;258;p29"/>
          <p:cNvSpPr txBox="1"/>
          <p:nvPr/>
        </p:nvSpPr>
        <p:spPr>
          <a:xfrm>
            <a:off x="9002975" y="4204375"/>
            <a:ext cx="152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59" name="Google Shape;259;p29"/>
          <p:cNvPicPr preferRelativeResize="0"/>
          <p:nvPr/>
        </p:nvPicPr>
        <p:blipFill rotWithShape="1">
          <a:blip r:embed="rId3">
            <a:alphaModFix/>
          </a:blip>
          <a:srcRect b="43560" l="12670" r="40729" t="28219"/>
          <a:stretch/>
        </p:blipFill>
        <p:spPr>
          <a:xfrm>
            <a:off x="2547700" y="2940729"/>
            <a:ext cx="6848023" cy="2332608"/>
          </a:xfrm>
          <a:prstGeom prst="rect">
            <a:avLst/>
          </a:prstGeom>
          <a:noFill/>
          <a:ln>
            <a:noFill/>
          </a:ln>
        </p:spPr>
      </p:pic>
      <p:sp>
        <p:nvSpPr>
          <p:cNvPr id="260" name="Google Shape;260;p29"/>
          <p:cNvSpPr txBox="1"/>
          <p:nvPr/>
        </p:nvSpPr>
        <p:spPr>
          <a:xfrm>
            <a:off x="629225" y="1615029"/>
            <a:ext cx="10515600" cy="13257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800"/>
              <a:buFont typeface="Calibri"/>
              <a:buNone/>
            </a:pPr>
            <a:r>
              <a:rPr b="1" i="0" lang="es-CO" sz="4600" u="none" cap="none" strike="noStrike">
                <a:solidFill>
                  <a:schemeClr val="dk1"/>
                </a:solidFill>
                <a:latin typeface="Calibri"/>
                <a:ea typeface="Calibri"/>
                <a:cs typeface="Calibri"/>
                <a:sym typeface="Calibri"/>
              </a:rPr>
              <a:t>BDS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g2183780f06b_0_9"/>
          <p:cNvPicPr preferRelativeResize="0"/>
          <p:nvPr/>
        </p:nvPicPr>
        <p:blipFill rotWithShape="1">
          <a:blip r:embed="rId3">
            <a:alphaModFix/>
          </a:blip>
          <a:srcRect b="5326" l="0" r="0" t="1224"/>
          <a:stretch/>
        </p:blipFill>
        <p:spPr>
          <a:xfrm>
            <a:off x="478975" y="1632875"/>
            <a:ext cx="11447976" cy="5310324"/>
          </a:xfrm>
          <a:prstGeom prst="rect">
            <a:avLst/>
          </a:prstGeom>
          <a:noFill/>
          <a:ln>
            <a:noFill/>
          </a:ln>
        </p:spPr>
      </p:pic>
      <p:sp>
        <p:nvSpPr>
          <p:cNvPr id="267" name="Google Shape;267;g2183780f06b_0_9"/>
          <p:cNvSpPr txBox="1"/>
          <p:nvPr>
            <p:ph type="title"/>
          </p:nvPr>
        </p:nvSpPr>
        <p:spPr>
          <a:xfrm>
            <a:off x="838200" y="1469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CO" sz="4600">
                <a:solidFill>
                  <a:schemeClr val="lt1"/>
                </a:solidFill>
              </a:rPr>
              <a:t>CRUD  DEL PROYECTO “CATEGORÍAS”</a:t>
            </a:r>
            <a:endParaRPr sz="46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2183780f06b_0_14"/>
          <p:cNvSpPr txBox="1"/>
          <p:nvPr>
            <p:ph type="title"/>
          </p:nvPr>
        </p:nvSpPr>
        <p:spPr>
          <a:xfrm>
            <a:off x="629225" y="232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CO" sz="4600">
                <a:solidFill>
                  <a:schemeClr val="lt1"/>
                </a:solidFill>
              </a:rPr>
              <a:t>CRUD  DEL PROYECTO “CATEGORÍAS”</a:t>
            </a:r>
            <a:endParaRPr sz="4600">
              <a:solidFill>
                <a:schemeClr val="lt1"/>
              </a:solidFill>
            </a:endParaRPr>
          </a:p>
        </p:txBody>
      </p:sp>
      <p:pic>
        <p:nvPicPr>
          <p:cNvPr id="274" name="Google Shape;274;g2183780f06b_0_14"/>
          <p:cNvPicPr preferRelativeResize="0"/>
          <p:nvPr/>
        </p:nvPicPr>
        <p:blipFill rotWithShape="1">
          <a:blip r:embed="rId3">
            <a:alphaModFix/>
          </a:blip>
          <a:srcRect b="6612" l="0" r="0" t="1289"/>
          <a:stretch/>
        </p:blipFill>
        <p:spPr>
          <a:xfrm>
            <a:off x="356613" y="1789050"/>
            <a:ext cx="11060824" cy="49553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2183780f06b_0_19"/>
          <p:cNvSpPr txBox="1"/>
          <p:nvPr>
            <p:ph type="title"/>
          </p:nvPr>
        </p:nvSpPr>
        <p:spPr>
          <a:xfrm>
            <a:off x="629225" y="232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CO" sz="4600">
                <a:solidFill>
                  <a:schemeClr val="lt1"/>
                </a:solidFill>
              </a:rPr>
              <a:t>CRUD  DEL PROYECTO “CATEGORÍAS”</a:t>
            </a:r>
            <a:endParaRPr sz="4600">
              <a:solidFill>
                <a:schemeClr val="lt1"/>
              </a:solidFill>
            </a:endParaRPr>
          </a:p>
        </p:txBody>
      </p:sp>
      <p:pic>
        <p:nvPicPr>
          <p:cNvPr id="281" name="Google Shape;281;g2183780f06b_0_19"/>
          <p:cNvPicPr preferRelativeResize="0"/>
          <p:nvPr/>
        </p:nvPicPr>
        <p:blipFill rotWithShape="1">
          <a:blip r:embed="rId3">
            <a:alphaModFix/>
          </a:blip>
          <a:srcRect b="4625" l="0" r="0" t="0"/>
          <a:stretch/>
        </p:blipFill>
        <p:spPr>
          <a:xfrm>
            <a:off x="713400" y="1557825"/>
            <a:ext cx="10992400" cy="53001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183780f06b_0_35"/>
          <p:cNvSpPr txBox="1"/>
          <p:nvPr>
            <p:ph type="title"/>
          </p:nvPr>
        </p:nvSpPr>
        <p:spPr>
          <a:xfrm>
            <a:off x="629225" y="232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CO" sz="4600">
                <a:solidFill>
                  <a:schemeClr val="lt1"/>
                </a:solidFill>
              </a:rPr>
              <a:t>CRUD  DEL PROYECTO “CATEGORÍAS”</a:t>
            </a:r>
            <a:endParaRPr sz="4600">
              <a:solidFill>
                <a:schemeClr val="lt1"/>
              </a:solidFill>
            </a:endParaRPr>
          </a:p>
        </p:txBody>
      </p:sp>
      <p:pic>
        <p:nvPicPr>
          <p:cNvPr id="288" name="Google Shape;288;g2183780f06b_0_35"/>
          <p:cNvPicPr preferRelativeResize="0"/>
          <p:nvPr/>
        </p:nvPicPr>
        <p:blipFill rotWithShape="1">
          <a:blip r:embed="rId3">
            <a:alphaModFix/>
          </a:blip>
          <a:srcRect b="4906" l="0" r="0" t="0"/>
          <a:stretch/>
        </p:blipFill>
        <p:spPr>
          <a:xfrm>
            <a:off x="630075" y="1647050"/>
            <a:ext cx="10931852" cy="49411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g2183780f06b_0_1"/>
          <p:cNvPicPr preferRelativeResize="0"/>
          <p:nvPr/>
        </p:nvPicPr>
        <p:blipFill rotWithShape="1">
          <a:blip r:embed="rId3">
            <a:alphaModFix/>
          </a:blip>
          <a:srcRect b="26355" l="0" r="22588" t="25751"/>
          <a:stretch/>
        </p:blipFill>
        <p:spPr>
          <a:xfrm>
            <a:off x="564150" y="2567301"/>
            <a:ext cx="11391200" cy="3964124"/>
          </a:xfrm>
          <a:prstGeom prst="rect">
            <a:avLst/>
          </a:prstGeom>
          <a:noFill/>
          <a:ln>
            <a:noFill/>
          </a:ln>
        </p:spPr>
      </p:pic>
      <p:sp>
        <p:nvSpPr>
          <p:cNvPr id="295" name="Google Shape;295;g2183780f06b_0_1"/>
          <p:cNvSpPr txBox="1"/>
          <p:nvPr/>
        </p:nvSpPr>
        <p:spPr>
          <a:xfrm>
            <a:off x="742825" y="1387854"/>
            <a:ext cx="10515600" cy="13257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800"/>
              <a:buFont typeface="Calibri"/>
              <a:buNone/>
            </a:pPr>
            <a:r>
              <a:rPr b="1" i="0" lang="es-CO" sz="4600" u="none" cap="none" strike="noStrike">
                <a:solidFill>
                  <a:schemeClr val="dk1"/>
                </a:solidFill>
                <a:latin typeface="Calibri"/>
                <a:ea typeface="Calibri"/>
                <a:cs typeface="Calibri"/>
                <a:sym typeface="Calibri"/>
              </a:rPr>
              <a:t>BDS</a:t>
            </a:r>
            <a:endParaRPr/>
          </a:p>
        </p:txBody>
      </p:sp>
      <p:sp>
        <p:nvSpPr>
          <p:cNvPr id="296" name="Google Shape;296;g2183780f06b_0_1"/>
          <p:cNvSpPr txBox="1"/>
          <p:nvPr>
            <p:ph type="title"/>
          </p:nvPr>
        </p:nvSpPr>
        <p:spPr>
          <a:xfrm>
            <a:off x="629225" y="232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CO" sz="4600">
                <a:solidFill>
                  <a:schemeClr val="lt1"/>
                </a:solidFill>
              </a:rPr>
              <a:t>CRUD  DEL PROYECTO “</a:t>
            </a:r>
            <a:r>
              <a:rPr lang="es-CO" sz="4600">
                <a:solidFill>
                  <a:schemeClr val="lt1"/>
                </a:solidFill>
              </a:rPr>
              <a:t>CATEGORÍAS</a:t>
            </a:r>
            <a:r>
              <a:rPr lang="es-CO" sz="4600">
                <a:solidFill>
                  <a:schemeClr val="lt1"/>
                </a:solidFill>
              </a:rPr>
              <a:t>”</a:t>
            </a:r>
            <a:endParaRPr sz="46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descr="Imagen que contiene Interfaz de usuario gráfica&#10;&#10;Descripción generada automáticamente" id="301" name="Google Shape;301;p7"/>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3"/>
          <p:cNvSpPr/>
          <p:nvPr/>
        </p:nvSpPr>
        <p:spPr>
          <a:xfrm>
            <a:off x="992875" y="1304333"/>
            <a:ext cx="2939970" cy="347242"/>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 name="Google Shape;114;p3"/>
          <p:cNvSpPr txBox="1"/>
          <p:nvPr/>
        </p:nvSpPr>
        <p:spPr>
          <a:xfrm>
            <a:off x="566469" y="1235554"/>
            <a:ext cx="3842700" cy="48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4400"/>
              <a:buFont typeface="Work Sans Light"/>
              <a:buNone/>
            </a:pPr>
            <a:r>
              <a:rPr b="0" i="0" lang="es-CO" sz="2800" u="none" cap="none" strike="noStrike">
                <a:solidFill>
                  <a:srgbClr val="38AA00"/>
                </a:solidFill>
                <a:latin typeface="Work Sans Light"/>
                <a:ea typeface="Work Sans Light"/>
                <a:cs typeface="Work Sans Light"/>
                <a:sym typeface="Work Sans Light"/>
              </a:rPr>
              <a:t>RESUMEN EJECUTIVO</a:t>
            </a:r>
            <a:endParaRPr b="0" i="0" sz="100" u="none" cap="none" strike="noStrike">
              <a:solidFill>
                <a:srgbClr val="000000"/>
              </a:solidFill>
              <a:latin typeface="Arial"/>
              <a:ea typeface="Arial"/>
              <a:cs typeface="Arial"/>
              <a:sym typeface="Arial"/>
            </a:endParaRPr>
          </a:p>
        </p:txBody>
      </p:sp>
      <p:sp>
        <p:nvSpPr>
          <p:cNvPr id="115" name="Google Shape;115;p3"/>
          <p:cNvSpPr txBox="1"/>
          <p:nvPr/>
        </p:nvSpPr>
        <p:spPr>
          <a:xfrm>
            <a:off x="419810" y="2813987"/>
            <a:ext cx="4651800" cy="3559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CO" sz="1200" u="none" cap="none" strike="noStrike">
                <a:solidFill>
                  <a:srgbClr val="000000"/>
                </a:solidFill>
                <a:latin typeface="Arial"/>
                <a:ea typeface="Arial"/>
                <a:cs typeface="Arial"/>
                <a:sym typeface="Arial"/>
              </a:rPr>
              <a:t>TecEmpleo ofrece facilitar la contratación en empresas que tienen un alto flujo de personal, publicando las vacantes a través de categorías, donde podrá postularse a la  vacante de su preferencia, los candidatos llenarán una hoja de vida virtual con  la información para postularse, si quiere también puede subir un video tipo entrevista donde explique por que seria apto para el cargo, presenta unas pruebas psicotécnicas para completar su postulación. </a:t>
            </a:r>
            <a:endParaRPr/>
          </a:p>
          <a:p>
            <a:pPr indent="0" lvl="0" marL="0" marR="0" rtl="0" algn="just">
              <a:lnSpc>
                <a:spcPct val="100000"/>
              </a:lnSpc>
              <a:spcBef>
                <a:spcPts val="800"/>
              </a:spcBef>
              <a:spcAft>
                <a:spcPts val="0"/>
              </a:spcAft>
              <a:buNone/>
            </a:pPr>
            <a:r>
              <a:rPr b="0" i="0" lang="es-CO" sz="1200" u="none" cap="none" strike="noStrike">
                <a:solidFill>
                  <a:srgbClr val="000000"/>
                </a:solidFill>
                <a:latin typeface="Arial"/>
                <a:ea typeface="Arial"/>
                <a:cs typeface="Arial"/>
                <a:sym typeface="Arial"/>
              </a:rPr>
              <a:t>Esta información  será enviada a la empresa donde     será revisada por psicología y recursos humanos filtrando la información por los más altos puntajes, los mejores candidatos o los seleccionados les llegará una notificación de la continuación del proceso de selección las hojas de vida de los aspirantes que no fueron seleccionados en esta ocasión quedan guardados en una base de datos para ser consultados en cualquier momento.</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None/>
            </a:pPr>
            <a:br>
              <a:rPr b="0" i="0" lang="es-CO" sz="1600" u="none" cap="none" strike="noStrike">
                <a:solidFill>
                  <a:srgbClr val="000000"/>
                </a:solidFill>
                <a:latin typeface="Arial"/>
                <a:ea typeface="Arial"/>
                <a:cs typeface="Arial"/>
                <a:sym typeface="Arial"/>
              </a:rPr>
            </a:br>
            <a:endParaRPr b="0" i="0" sz="1600" u="none" cap="none" strike="noStrike">
              <a:solidFill>
                <a:schemeClr val="dk1"/>
              </a:solidFill>
              <a:latin typeface="Work Sans Light"/>
              <a:ea typeface="Work Sans Light"/>
              <a:cs typeface="Work Sans Light"/>
              <a:sym typeface="Work Sans Light"/>
            </a:endParaRPr>
          </a:p>
        </p:txBody>
      </p:sp>
      <p:pic>
        <p:nvPicPr>
          <p:cNvPr descr="12 Tipos de entrevista de trabajo - Ejemplos y características" id="116" name="Google Shape;116;p3"/>
          <p:cNvPicPr preferRelativeResize="0"/>
          <p:nvPr/>
        </p:nvPicPr>
        <p:blipFill rotWithShape="1">
          <a:blip r:embed="rId4">
            <a:alphaModFix/>
          </a:blip>
          <a:srcRect b="0" l="0" r="0" t="0"/>
          <a:stretch/>
        </p:blipFill>
        <p:spPr>
          <a:xfrm>
            <a:off x="5342506" y="1720353"/>
            <a:ext cx="5949889" cy="396659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5"/>
          <p:cNvSpPr txBox="1"/>
          <p:nvPr>
            <p:ph type="title"/>
          </p:nvPr>
        </p:nvSpPr>
        <p:spPr>
          <a:xfrm>
            <a:off x="390750" y="435500"/>
            <a:ext cx="9766800" cy="978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sz="4200">
                <a:solidFill>
                  <a:schemeClr val="lt1"/>
                </a:solidFill>
                <a:latin typeface="Work Sans Medium"/>
                <a:ea typeface="Work Sans Medium"/>
                <a:cs typeface="Work Sans Medium"/>
                <a:sym typeface="Work Sans Medium"/>
              </a:rPr>
              <a:t>PLANTEAMIENTO DEL PROBLEMA</a:t>
            </a:r>
            <a:endParaRPr sz="4200"/>
          </a:p>
        </p:txBody>
      </p:sp>
      <p:sp>
        <p:nvSpPr>
          <p:cNvPr id="122" name="Google Shape;122;p5"/>
          <p:cNvSpPr txBox="1"/>
          <p:nvPr/>
        </p:nvSpPr>
        <p:spPr>
          <a:xfrm>
            <a:off x="2529450" y="4321075"/>
            <a:ext cx="625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23" name="Google Shape;123;p5"/>
          <p:cNvSpPr txBox="1"/>
          <p:nvPr/>
        </p:nvSpPr>
        <p:spPr>
          <a:xfrm>
            <a:off x="1981409" y="2353516"/>
            <a:ext cx="7593600" cy="4074034"/>
          </a:xfrm>
          <a:prstGeom prst="rect">
            <a:avLst/>
          </a:prstGeom>
          <a:noFill/>
          <a:ln>
            <a:noFill/>
          </a:ln>
        </p:spPr>
        <p:txBody>
          <a:bodyPr anchorCtr="0" anchor="t" bIns="91425" lIns="91425" spcFirstLastPara="1" rIns="91425" wrap="square" tIns="91425">
            <a:spAutoFit/>
          </a:bodyPr>
          <a:lstStyle/>
          <a:p>
            <a:pPr indent="0" lvl="0" marL="0" marR="0" rtl="0" algn="just">
              <a:lnSpc>
                <a:spcPct val="107916"/>
              </a:lnSpc>
              <a:spcBef>
                <a:spcPts val="0"/>
              </a:spcBef>
              <a:spcAft>
                <a:spcPts val="0"/>
              </a:spcAft>
              <a:buClr>
                <a:schemeClr val="dk1"/>
              </a:buClr>
              <a:buSzPts val="1100"/>
              <a:buFont typeface="Arial"/>
              <a:buNone/>
            </a:pPr>
            <a:r>
              <a:rPr b="0" i="0" lang="es-CO" sz="1800" u="none" cap="none" strike="noStrike">
                <a:solidFill>
                  <a:srgbClr val="000000"/>
                </a:solidFill>
                <a:latin typeface="Arial"/>
                <a:ea typeface="Arial"/>
                <a:cs typeface="Arial"/>
                <a:sym typeface="Arial"/>
              </a:rPr>
              <a:t>Las empresas que tienen alto movimiento de personal deben contratar empresas externas para poder contratar el personal que necesitan, generando gastos adicionales, y cuando la empresa maneja el ingreso de personal directamente se les dificulta por el volumen de información de cada postulación generando retrasos en la contratación y en ocasiones, no se puede realizar el proceso adecuado para seleccionar la persona para el cargo. </a:t>
            </a:r>
            <a:endParaRPr/>
          </a:p>
          <a:p>
            <a:pPr indent="0" lvl="0" marL="0" marR="0" rtl="0" algn="just">
              <a:lnSpc>
                <a:spcPct val="107916"/>
              </a:lnSpc>
              <a:spcBef>
                <a:spcPts val="0"/>
              </a:spcBef>
              <a:spcAft>
                <a:spcPts val="0"/>
              </a:spcAft>
              <a:buClr>
                <a:schemeClr val="dk1"/>
              </a:buClr>
              <a:buSzPts val="1100"/>
              <a:buFont typeface="Arial"/>
              <a:buNone/>
            </a:pPr>
            <a:r>
              <a:t/>
            </a:r>
            <a:endParaRPr b="0" i="0" sz="1800" u="none" cap="none" strike="noStrike">
              <a:solidFill>
                <a:srgbClr val="000000"/>
              </a:solidFill>
              <a:latin typeface="Arial"/>
              <a:ea typeface="Arial"/>
              <a:cs typeface="Arial"/>
              <a:sym typeface="Arial"/>
            </a:endParaRPr>
          </a:p>
          <a:p>
            <a:pPr indent="0" lvl="0" marL="0" marR="0" rtl="0" algn="just">
              <a:lnSpc>
                <a:spcPct val="107916"/>
              </a:lnSpc>
              <a:spcBef>
                <a:spcPts val="0"/>
              </a:spcBef>
              <a:spcAft>
                <a:spcPts val="0"/>
              </a:spcAft>
              <a:buClr>
                <a:schemeClr val="dk1"/>
              </a:buClr>
              <a:buSzPts val="1100"/>
              <a:buFont typeface="Arial"/>
              <a:buNone/>
            </a:pPr>
            <a:r>
              <a:rPr b="0" i="0" lang="es-CO" sz="1800" u="none" cap="none" strike="noStrike">
                <a:solidFill>
                  <a:srgbClr val="000000"/>
                </a:solidFill>
                <a:latin typeface="Arial"/>
                <a:ea typeface="Arial"/>
                <a:cs typeface="Arial"/>
                <a:sym typeface="Arial"/>
              </a:rPr>
              <a:t>Las plataformas de empleo que se encuentran el línea no permite realizar una debido filtro de las postulaciones generando la dificultad de buscar la persona adecuada, cuando van a publicar una vacante solo lo pueden realizar con las opciones que permite dichas plataformas evitando que se presente la vacante de una manera específica.</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1dffee4ffba_0_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CO">
                <a:solidFill>
                  <a:schemeClr val="lt1"/>
                </a:solidFill>
                <a:latin typeface="Work Sans"/>
                <a:ea typeface="Work Sans"/>
                <a:cs typeface="Work Sans"/>
                <a:sym typeface="Work Sans"/>
              </a:rPr>
              <a:t>OBJETIVO GENERAL</a:t>
            </a:r>
            <a:endParaRPr>
              <a:solidFill>
                <a:schemeClr val="lt1"/>
              </a:solidFill>
              <a:latin typeface="Work Sans"/>
              <a:ea typeface="Work Sans"/>
              <a:cs typeface="Work Sans"/>
              <a:sym typeface="Work Sans"/>
            </a:endParaRPr>
          </a:p>
        </p:txBody>
      </p:sp>
      <p:sp>
        <p:nvSpPr>
          <p:cNvPr id="130" name="Google Shape;130;g1dffee4ffba_0_1"/>
          <p:cNvSpPr txBox="1"/>
          <p:nvPr/>
        </p:nvSpPr>
        <p:spPr>
          <a:xfrm>
            <a:off x="2088725" y="2847075"/>
            <a:ext cx="7474500" cy="1723518"/>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0" i="0" lang="es-CO" sz="1800" u="none" cap="none" strike="noStrike">
                <a:solidFill>
                  <a:srgbClr val="000000"/>
                </a:solidFill>
                <a:latin typeface="Arial"/>
                <a:ea typeface="Arial"/>
                <a:cs typeface="Arial"/>
                <a:sym typeface="Arial"/>
              </a:rPr>
              <a:t>Implementar un sistema en donde las empresas que manejan un alto flujo de personal tengan de manera organizada las publicaciones de las vacantes, la recepción de hojas de vida clasificadas según la necesidad de la vacante facilitando la contratación del personal.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s-CO" sz="1400" u="none" cap="none" strike="noStrike">
                <a:solidFill>
                  <a:srgbClr val="000000"/>
                </a:solidFill>
                <a:latin typeface="Arial"/>
                <a:ea typeface="Arial"/>
                <a:cs typeface="Arial"/>
                <a:sym typeface="Arial"/>
              </a:rPr>
            </a:br>
            <a:endParaRPr b="0" i="0" sz="1400" u="none" cap="none" strike="noStrike">
              <a:solidFill>
                <a:srgbClr val="000000"/>
              </a:solidFill>
              <a:latin typeface="Calibri"/>
              <a:ea typeface="Calibri"/>
              <a:cs typeface="Calibri"/>
              <a:sym typeface="Calibri"/>
            </a:endParaRPr>
          </a:p>
        </p:txBody>
      </p:sp>
      <p:sp>
        <p:nvSpPr>
          <p:cNvPr id="131" name="Google Shape;131;g1dffee4ffba_0_1"/>
          <p:cNvSpPr/>
          <p:nvPr/>
        </p:nvSpPr>
        <p:spPr>
          <a:xfrm>
            <a:off x="5524500" y="3276600"/>
            <a:ext cx="11430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2" name="Google Shape;132;g1dffee4ffba_0_1"/>
          <p:cNvSpPr/>
          <p:nvPr/>
        </p:nvSpPr>
        <p:spPr>
          <a:xfrm>
            <a:off x="5676900" y="3429000"/>
            <a:ext cx="11430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33" name="Google Shape;133;g1dffee4ffba_0_1"/>
          <p:cNvPicPr preferRelativeResize="0"/>
          <p:nvPr/>
        </p:nvPicPr>
        <p:blipFill rotWithShape="1">
          <a:blip r:embed="rId3">
            <a:alphaModFix/>
          </a:blip>
          <a:srcRect b="0" l="0" r="0" t="0"/>
          <a:stretch/>
        </p:blipFill>
        <p:spPr>
          <a:xfrm>
            <a:off x="3654895" y="4475523"/>
            <a:ext cx="3491630" cy="8240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1dffee4ffba_0_7"/>
          <p:cNvSpPr txBox="1"/>
          <p:nvPr>
            <p:ph type="title"/>
          </p:nvPr>
        </p:nvSpPr>
        <p:spPr>
          <a:xfrm>
            <a:off x="232450" y="337550"/>
            <a:ext cx="8508900" cy="1137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CO">
                <a:solidFill>
                  <a:schemeClr val="lt1"/>
                </a:solidFill>
                <a:latin typeface="Work Sans"/>
                <a:ea typeface="Work Sans"/>
                <a:cs typeface="Work Sans"/>
                <a:sym typeface="Work Sans"/>
              </a:rPr>
              <a:t>OBJETIVOS ESPECÍFICOS</a:t>
            </a:r>
            <a:endParaRPr>
              <a:solidFill>
                <a:schemeClr val="lt1"/>
              </a:solidFill>
              <a:latin typeface="Work Sans"/>
              <a:ea typeface="Work Sans"/>
              <a:cs typeface="Work Sans"/>
              <a:sym typeface="Work Sans"/>
            </a:endParaRPr>
          </a:p>
        </p:txBody>
      </p:sp>
      <p:sp>
        <p:nvSpPr>
          <p:cNvPr id="140" name="Google Shape;140;g1dffee4ffba_0_7"/>
          <p:cNvSpPr txBox="1"/>
          <p:nvPr/>
        </p:nvSpPr>
        <p:spPr>
          <a:xfrm>
            <a:off x="2791850" y="2403575"/>
            <a:ext cx="6230700" cy="4462730"/>
          </a:xfrm>
          <a:prstGeom prst="rect">
            <a:avLst/>
          </a:prstGeom>
          <a:noFill/>
          <a:ln>
            <a:noFill/>
          </a:ln>
        </p:spPr>
        <p:txBody>
          <a:bodyPr anchorCtr="0" anchor="t" bIns="91425" lIns="91425" spcFirstLastPara="1" rIns="91425" wrap="square" tIns="91425">
            <a:spAutoFit/>
          </a:bodyPr>
          <a:lstStyle/>
          <a:p>
            <a:pPr indent="-114300" lvl="0" marL="0" marR="0" rtl="0" algn="just">
              <a:lnSpc>
                <a:spcPct val="100000"/>
              </a:lnSpc>
              <a:spcBef>
                <a:spcPts val="0"/>
              </a:spcBef>
              <a:spcAft>
                <a:spcPts val="0"/>
              </a:spcAft>
              <a:buClr>
                <a:srgbClr val="000000"/>
              </a:buClr>
              <a:buSzPts val="1800"/>
              <a:buFont typeface="Arial"/>
              <a:buChar char="•"/>
            </a:pPr>
            <a:r>
              <a:rPr b="0" i="0" lang="es-CO" sz="1800" u="none" cap="none" strike="noStrike">
                <a:solidFill>
                  <a:srgbClr val="000000"/>
                </a:solidFill>
                <a:latin typeface="Arial"/>
                <a:ea typeface="Arial"/>
                <a:cs typeface="Arial"/>
                <a:sym typeface="Arial"/>
              </a:rPr>
              <a:t>Diseñar un software  para facilitar la contratación del personal de una empresa.</a:t>
            </a:r>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114300" lvl="0" marL="0" marR="0" rtl="0" algn="just">
              <a:lnSpc>
                <a:spcPct val="100000"/>
              </a:lnSpc>
              <a:spcBef>
                <a:spcPts val="0"/>
              </a:spcBef>
              <a:spcAft>
                <a:spcPts val="0"/>
              </a:spcAft>
              <a:buClr>
                <a:srgbClr val="000000"/>
              </a:buClr>
              <a:buSzPts val="1800"/>
              <a:buFont typeface="Arial"/>
              <a:buChar char="•"/>
            </a:pPr>
            <a:r>
              <a:rPr b="0" i="0" lang="es-CO" sz="1800" u="none" cap="none" strike="noStrike">
                <a:solidFill>
                  <a:srgbClr val="000000"/>
                </a:solidFill>
                <a:latin typeface="Arial"/>
                <a:ea typeface="Arial"/>
                <a:cs typeface="Arial"/>
                <a:sym typeface="Arial"/>
              </a:rPr>
              <a:t>Crear vacantes según la necesidad de la empresa.</a:t>
            </a:r>
            <a:endParaRPr/>
          </a:p>
          <a:p>
            <a:pPr indent="0" lvl="0" marL="0" marR="0" rtl="0" algn="just">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114300" lvl="0" marL="0" marR="0" rtl="0" algn="just">
              <a:lnSpc>
                <a:spcPct val="100000"/>
              </a:lnSpc>
              <a:spcBef>
                <a:spcPts val="0"/>
              </a:spcBef>
              <a:spcAft>
                <a:spcPts val="0"/>
              </a:spcAft>
              <a:buClr>
                <a:srgbClr val="000000"/>
              </a:buClr>
              <a:buSzPts val="1800"/>
              <a:buFont typeface="Arial"/>
              <a:buChar char="•"/>
            </a:pPr>
            <a:r>
              <a:rPr b="0" i="0" lang="es-CO" sz="1800" u="none" cap="none" strike="noStrike">
                <a:solidFill>
                  <a:srgbClr val="000000"/>
                </a:solidFill>
                <a:latin typeface="Arial"/>
                <a:ea typeface="Arial"/>
                <a:cs typeface="Arial"/>
                <a:sym typeface="Arial"/>
              </a:rPr>
              <a:t>Adaptar el software para cada empresa (contratación)</a:t>
            </a:r>
            <a:endParaRPr/>
          </a:p>
          <a:p>
            <a:pPr indent="0" lvl="0" marL="0" marR="0" rtl="0" algn="just">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114300" lvl="0" marL="0" marR="0" rtl="0" algn="just">
              <a:lnSpc>
                <a:spcPct val="100000"/>
              </a:lnSpc>
              <a:spcBef>
                <a:spcPts val="0"/>
              </a:spcBef>
              <a:spcAft>
                <a:spcPts val="0"/>
              </a:spcAft>
              <a:buClr>
                <a:srgbClr val="000000"/>
              </a:buClr>
              <a:buSzPts val="1800"/>
              <a:buFont typeface="Arial"/>
              <a:buChar char="•"/>
            </a:pPr>
            <a:r>
              <a:rPr b="0" i="0" lang="es-CO" sz="1800" u="none" cap="none" strike="noStrike">
                <a:solidFill>
                  <a:srgbClr val="000000"/>
                </a:solidFill>
                <a:latin typeface="Arial"/>
                <a:ea typeface="Arial"/>
                <a:cs typeface="Arial"/>
                <a:sym typeface="Arial"/>
              </a:rPr>
              <a:t>Ahorrar tiempo en la contratación Calificar postulados de acuerdo a su conocimiento</a:t>
            </a:r>
            <a:endParaRPr/>
          </a:p>
          <a:p>
            <a:pPr indent="0" lvl="0" marL="0" marR="0" rtl="0" algn="just">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114300" lvl="0" marL="0" marR="0" rtl="0" algn="just">
              <a:lnSpc>
                <a:spcPct val="100000"/>
              </a:lnSpc>
              <a:spcBef>
                <a:spcPts val="0"/>
              </a:spcBef>
              <a:spcAft>
                <a:spcPts val="0"/>
              </a:spcAft>
              <a:buClr>
                <a:srgbClr val="000000"/>
              </a:buClr>
              <a:buSzPts val="1800"/>
              <a:buFont typeface="Arial"/>
              <a:buChar char="•"/>
            </a:pPr>
            <a:r>
              <a:rPr b="0" i="0" lang="es-CO" sz="1800" u="none" cap="none" strike="noStrike">
                <a:solidFill>
                  <a:srgbClr val="000000"/>
                </a:solidFill>
                <a:latin typeface="Arial"/>
                <a:ea typeface="Arial"/>
                <a:cs typeface="Arial"/>
                <a:sym typeface="Arial"/>
              </a:rPr>
              <a:t>Tener la documentación de hojas de vida de forma organizada</a:t>
            </a:r>
            <a:endParaRPr/>
          </a:p>
          <a:p>
            <a:pPr indent="0" lvl="0" marL="0" marR="0" rtl="0" algn="just">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114300" lvl="0" marL="0" marR="0" rtl="0" algn="just">
              <a:lnSpc>
                <a:spcPct val="100000"/>
              </a:lnSpc>
              <a:spcBef>
                <a:spcPts val="0"/>
              </a:spcBef>
              <a:spcAft>
                <a:spcPts val="0"/>
              </a:spcAft>
              <a:buClr>
                <a:srgbClr val="000000"/>
              </a:buClr>
              <a:buSzPts val="1800"/>
              <a:buFont typeface="Arial"/>
              <a:buChar char="•"/>
            </a:pPr>
            <a:r>
              <a:rPr b="0" i="0" lang="es-CO" sz="1800" u="none" cap="none" strike="noStrike">
                <a:solidFill>
                  <a:srgbClr val="000000"/>
                </a:solidFill>
                <a:latin typeface="Arial"/>
                <a:ea typeface="Arial"/>
                <a:cs typeface="Arial"/>
                <a:sym typeface="Arial"/>
              </a:rPr>
              <a:t>facilitar la postulación a una vacante </a:t>
            </a:r>
            <a:endParaRPr/>
          </a:p>
          <a:p>
            <a:pPr indent="0" lvl="0" marL="457200" marR="0" rtl="0" algn="l">
              <a:lnSpc>
                <a:spcPct val="100000"/>
              </a:lnSpc>
              <a:spcBef>
                <a:spcPts val="0"/>
              </a:spcBef>
              <a:spcAft>
                <a:spcPts val="0"/>
              </a:spcAft>
              <a:buClr>
                <a:schemeClr val="dk1"/>
              </a:buClr>
              <a:buSzPts val="1100"/>
              <a:buFont typeface="Arial"/>
              <a:buNone/>
            </a:pPr>
            <a:r>
              <a:t/>
            </a:r>
            <a:endParaRPr b="0" i="1" sz="12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1dffee4ffba_0_25"/>
          <p:cNvSpPr txBox="1"/>
          <p:nvPr>
            <p:ph type="title"/>
          </p:nvPr>
        </p:nvSpPr>
        <p:spPr>
          <a:xfrm>
            <a:off x="838200" y="365125"/>
            <a:ext cx="4917600" cy="1032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CO">
                <a:solidFill>
                  <a:schemeClr val="lt1"/>
                </a:solidFill>
                <a:latin typeface="Work Sans"/>
                <a:ea typeface="Work Sans"/>
                <a:cs typeface="Work Sans"/>
                <a:sym typeface="Work Sans"/>
              </a:rPr>
              <a:t>ALCANCE</a:t>
            </a:r>
            <a:endParaRPr>
              <a:solidFill>
                <a:schemeClr val="lt1"/>
              </a:solidFill>
              <a:latin typeface="Work Sans"/>
              <a:ea typeface="Work Sans"/>
              <a:cs typeface="Work Sans"/>
              <a:sym typeface="Work Sans"/>
            </a:endParaRPr>
          </a:p>
        </p:txBody>
      </p:sp>
      <p:sp>
        <p:nvSpPr>
          <p:cNvPr id="147" name="Google Shape;147;g1dffee4ffba_0_25"/>
          <p:cNvSpPr txBox="1"/>
          <p:nvPr/>
        </p:nvSpPr>
        <p:spPr>
          <a:xfrm>
            <a:off x="2067100" y="2933625"/>
            <a:ext cx="7355700" cy="268532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None/>
            </a:pPr>
            <a:r>
              <a:rPr b="0" i="0" lang="es-CO" sz="1800" u="none" cap="none" strike="noStrike">
                <a:solidFill>
                  <a:srgbClr val="000000"/>
                </a:solidFill>
                <a:latin typeface="Arial"/>
                <a:ea typeface="Arial"/>
                <a:cs typeface="Arial"/>
                <a:sym typeface="Arial"/>
              </a:rPr>
              <a:t>TecEmpleo: se crea para Alkosto un sistema en el  cual facilita el método de contratación  creando su vacante,  teniendo el cliente una postulación donde  podrá anexar su documentación,  a la vacante esto después de el cierre la empresa podrá ver los postulados por categorías lo cual ayudará para tener un mejor manejo de la documentación y una contratación de manera rápida.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None/>
            </a:pPr>
            <a:br>
              <a:rPr b="0" i="0" lang="es-CO" sz="2800" u="none" cap="none" strike="noStrike">
                <a:solidFill>
                  <a:srgbClr val="000000"/>
                </a:solidFill>
                <a:latin typeface="Arial"/>
                <a:ea typeface="Arial"/>
                <a:cs typeface="Arial"/>
                <a:sym typeface="Arial"/>
              </a:rPr>
            </a:b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1dffee4ffba_0_13"/>
          <p:cNvSpPr txBox="1"/>
          <p:nvPr>
            <p:ph type="title"/>
          </p:nvPr>
        </p:nvSpPr>
        <p:spPr>
          <a:xfrm>
            <a:off x="394700" y="451675"/>
            <a:ext cx="8865600" cy="902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CO">
                <a:solidFill>
                  <a:schemeClr val="lt1"/>
                </a:solidFill>
                <a:latin typeface="Work Sans"/>
                <a:ea typeface="Work Sans"/>
                <a:cs typeface="Work Sans"/>
                <a:sym typeface="Work Sans"/>
              </a:rPr>
              <a:t>JUSTIFICACIÓN DEL PROYECTO</a:t>
            </a:r>
            <a:endParaRPr>
              <a:solidFill>
                <a:schemeClr val="lt1"/>
              </a:solidFill>
              <a:latin typeface="Work Sans"/>
              <a:ea typeface="Work Sans"/>
              <a:cs typeface="Work Sans"/>
              <a:sym typeface="Work Sans"/>
            </a:endParaRPr>
          </a:p>
        </p:txBody>
      </p:sp>
      <p:sp>
        <p:nvSpPr>
          <p:cNvPr id="154" name="Google Shape;154;g1dffee4ffba_0_13"/>
          <p:cNvSpPr txBox="1"/>
          <p:nvPr/>
        </p:nvSpPr>
        <p:spPr>
          <a:xfrm>
            <a:off x="2424050" y="2847075"/>
            <a:ext cx="7528800" cy="3877954"/>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0" i="0" lang="es-CO" sz="1800" u="none" cap="none" strike="noStrike">
                <a:solidFill>
                  <a:srgbClr val="000000"/>
                </a:solidFill>
                <a:latin typeface="Arial"/>
                <a:ea typeface="Arial"/>
                <a:cs typeface="Arial"/>
                <a:sym typeface="Arial"/>
              </a:rPr>
              <a:t>TecEmpleo permite que  empresas grandes con gran flujo de personal tengan de manera  organizada en la búsqueda de  personal, a través de una plataforma que le permite crear vacantes por categorías para que la recepción de hojas de vida sean de una manera organizada y así tener una base de datos de los postulados para futuras vacantes, las personas que quieran postularse para una vacante lo pueden hacer de una manera sencilla sin la necesidad de tener procesos largos, también presentar de una vez su prueba psicotécnica evitando desplazamientos, cuando los postulantes terminan su postulación, TecEmpleo les dará una calificación que podrá ser consultada por la empresa y así escoger los mejores candidatos.</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s-CO" sz="2800" u="none" cap="none" strike="noStrike">
                <a:solidFill>
                  <a:srgbClr val="000000"/>
                </a:solidFill>
                <a:latin typeface="Arial"/>
                <a:ea typeface="Arial"/>
                <a:cs typeface="Arial"/>
                <a:sym typeface="Arial"/>
              </a:rPr>
            </a:b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1dffee4ffba_0_3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CO">
                <a:solidFill>
                  <a:schemeClr val="lt1"/>
                </a:solidFill>
                <a:latin typeface="Work Sans"/>
                <a:ea typeface="Work Sans"/>
                <a:cs typeface="Work Sans"/>
                <a:sym typeface="Work Sans"/>
              </a:rPr>
              <a:t>MAPA DE PROCESOS</a:t>
            </a:r>
            <a:endParaRPr>
              <a:solidFill>
                <a:schemeClr val="lt1"/>
              </a:solidFill>
              <a:latin typeface="Work Sans"/>
              <a:ea typeface="Work Sans"/>
              <a:cs typeface="Work Sans"/>
              <a:sym typeface="Work Sans"/>
            </a:endParaRPr>
          </a:p>
        </p:txBody>
      </p:sp>
      <p:sp>
        <p:nvSpPr>
          <p:cNvPr id="161" name="Google Shape;161;g1dffee4ffba_0_31"/>
          <p:cNvSpPr/>
          <p:nvPr/>
        </p:nvSpPr>
        <p:spPr>
          <a:xfrm>
            <a:off x="5943600" y="3276600"/>
            <a:ext cx="3804082" cy="380408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62" name="Google Shape;162;g1dffee4ffba_0_31"/>
          <p:cNvPicPr preferRelativeResize="0"/>
          <p:nvPr/>
        </p:nvPicPr>
        <p:blipFill rotWithShape="1">
          <a:blip r:embed="rId3">
            <a:alphaModFix/>
          </a:blip>
          <a:srcRect b="11731" l="24968" r="25143" t="14858"/>
          <a:stretch/>
        </p:blipFill>
        <p:spPr>
          <a:xfrm>
            <a:off x="2371200" y="1592225"/>
            <a:ext cx="6361024" cy="52657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